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62" r:id="rId10"/>
    <p:sldId id="263" r:id="rId11"/>
    <p:sldId id="272" r:id="rId12"/>
    <p:sldId id="273" r:id="rId13"/>
    <p:sldId id="264" r:id="rId14"/>
    <p:sldId id="268" r:id="rId15"/>
    <p:sldId id="267" r:id="rId16"/>
    <p:sldId id="274" r:id="rId17"/>
  </p:sldIdLst>
  <p:sldSz cx="9144000" cy="5143500" type="screen16x9"/>
  <p:notesSz cx="6858000" cy="9144000"/>
  <p:embeddedFontLst>
    <p:embeddedFont>
      <p:font typeface="Economica" panose="020B060402020202020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77" d="100"/>
          <a:sy n="77" d="100"/>
        </p:scale>
        <p:origin x="90" y="10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13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44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507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854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252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019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766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5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304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24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18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85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93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92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6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8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2851989" cy="1507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just"/>
            <a:r>
              <a:rPr lang="uk-UA" sz="2400" dirty="0"/>
              <a:t>Веб-орієнтована програмна система замовлення квітів «Astra»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02300" y="3266733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/>
            <a:r>
              <a:rPr lang="uk" dirty="0"/>
              <a:t>ПІБ, </a:t>
            </a:r>
            <a:r>
              <a:rPr lang="uk" dirty="0" smtClean="0"/>
              <a:t>група: </a:t>
            </a:r>
            <a:r>
              <a:rPr lang="uk-UA" u="sng" dirty="0" smtClean="0"/>
              <a:t>Вікторія КУРЧЕНКО, </a:t>
            </a:r>
            <a:r>
              <a:rPr lang="uk-UA" u="sng" dirty="0"/>
              <a:t>ПЗПІпз-23-1</a:t>
            </a:r>
            <a:r>
              <a:rPr lang="uk" dirty="0" smtClean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 smtClean="0"/>
              <a:t>Керівник</a:t>
            </a:r>
            <a:r>
              <a:rPr lang="uk" dirty="0"/>
              <a:t>: </a:t>
            </a:r>
            <a:r>
              <a:rPr lang="uk-UA" dirty="0" smtClean="0"/>
              <a:t>ст. </a:t>
            </a:r>
            <a:r>
              <a:rPr lang="uk-UA" dirty="0" err="1" smtClean="0"/>
              <a:t>викл</a:t>
            </a:r>
            <a:r>
              <a:rPr lang="uk-UA" dirty="0" smtClean="0"/>
              <a:t>. каф. ПІ Олена ОЛІЙНИК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Консультант: </a:t>
            </a:r>
            <a:r>
              <a:rPr lang="uk-UA" dirty="0" err="1" smtClean="0"/>
              <a:t>ст.викл.каф.ПІ</a:t>
            </a:r>
            <a:r>
              <a:rPr lang="uk-UA" dirty="0" smtClean="0"/>
              <a:t> Олександр ОЛІЙНИК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 smtClean="0"/>
              <a:t>26 </a:t>
            </a:r>
            <a:r>
              <a:rPr lang="uk" dirty="0"/>
              <a:t>червня </a:t>
            </a:r>
            <a:r>
              <a:rPr lang="uk" dirty="0" smtClean="0"/>
              <a:t>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9"/>
            <a:ext cx="8520600" cy="9932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uk-UA" sz="3200" dirty="0"/>
              <a:t>Опис прийнятих програмних рішень. Приклад інтерфейсу клієнтської частини проекту</a:t>
            </a:r>
            <a:endParaRPr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3522" r="12983"/>
          <a:stretch/>
        </p:blipFill>
        <p:spPr>
          <a:xfrm>
            <a:off x="4658986" y="1244110"/>
            <a:ext cx="4346867" cy="2610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1265" t="8186"/>
          <a:stretch/>
        </p:blipFill>
        <p:spPr>
          <a:xfrm>
            <a:off x="0" y="739262"/>
            <a:ext cx="4598315" cy="3962993"/>
          </a:xfrm>
          <a:prstGeom prst="rect">
            <a:avLst/>
          </a:prstGeom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69362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9"/>
            <a:ext cx="8520600" cy="14471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uk-UA" sz="3200" dirty="0"/>
              <a:t>Опис прийнятих програмних рішень. Приклад інтерфейсу клієнтської частини </a:t>
            </a:r>
            <a:r>
              <a:rPr lang="uk-UA" sz="3200" dirty="0" smtClean="0"/>
              <a:t>проекту. Вибір підписки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1232457"/>
            <a:ext cx="3782909" cy="27958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12511" t="8026" r="13112"/>
          <a:stretch/>
        </p:blipFill>
        <p:spPr>
          <a:xfrm>
            <a:off x="4289128" y="1112052"/>
            <a:ext cx="4716726" cy="315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7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9"/>
            <a:ext cx="8520600" cy="14471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uk-UA" sz="3200" dirty="0"/>
              <a:t>Опис прийнятих програмних рішень. Приклад інтерфейсу клієнтської частини </a:t>
            </a:r>
            <a:r>
              <a:rPr lang="uk-UA" sz="3200" dirty="0" smtClean="0"/>
              <a:t>проекту. Модульне вікно корзини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2277" t="8487" r="12382"/>
          <a:stretch/>
        </p:blipFill>
        <p:spPr>
          <a:xfrm>
            <a:off x="4196963" y="1251883"/>
            <a:ext cx="4723303" cy="31076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2302" r="42591" b="10146"/>
          <a:stretch/>
        </p:blipFill>
        <p:spPr>
          <a:xfrm>
            <a:off x="210509" y="1222384"/>
            <a:ext cx="3762855" cy="3323302"/>
          </a:xfrm>
          <a:prstGeom prst="rect">
            <a:avLst/>
          </a:prstGeom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62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11002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-UA" sz="2400" dirty="0"/>
              <a:t>Опис прийнятих програмних рішень. Приклад інтерфейсу клієнтської частини </a:t>
            </a:r>
            <a:r>
              <a:rPr lang="uk-UA" sz="2400" dirty="0" smtClean="0"/>
              <a:t>проекту. Налаштована </a:t>
            </a:r>
            <a:r>
              <a:rPr lang="uk-UA" sz="2400" dirty="0" err="1" smtClean="0"/>
              <a:t>адмін</a:t>
            </a:r>
            <a:r>
              <a:rPr lang="uk-UA" sz="2400" dirty="0" smtClean="0"/>
              <a:t> панель</a:t>
            </a:r>
            <a:endParaRPr sz="24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8171" b="9084"/>
          <a:stretch/>
        </p:blipFill>
        <p:spPr>
          <a:xfrm>
            <a:off x="2392413" y="1256477"/>
            <a:ext cx="6751587" cy="30260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20697" t="8186" r="37428" b="39248"/>
          <a:stretch/>
        </p:blipFill>
        <p:spPr>
          <a:xfrm>
            <a:off x="103222" y="1499879"/>
            <a:ext cx="2289192" cy="21238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Тестування</a:t>
            </a:r>
            <a:endParaRPr sz="3200"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681399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uk-UA" dirty="0" smtClean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перевірки коректності роботи системи «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Astra»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було проведено ручне тестування за методом білої скриньки, з акцентом на логіку взаємодії модулів та обробку користувацьких дій</a:t>
            </a:r>
            <a:r>
              <a:rPr lang="uk-UA" dirty="0" smtClean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22122" t="21998" r="14215" b="3396"/>
          <a:stretch/>
        </p:blipFill>
        <p:spPr>
          <a:xfrm>
            <a:off x="4973283" y="517584"/>
            <a:ext cx="3019494" cy="38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483966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uk-UA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Створено повноцінну веб-систему замовлення квітів «Astra», з підтримкою підписок та акцій.</a:t>
            </a: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uk-UA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Використано сучасні технології: Django, PostgreSQL, HTML/JS, реалізовано зручний інтерфейс для трьох типів користувачів.</a:t>
            </a: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uk-UA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успішно протестована та готова до подальшого розвитку.</a:t>
            </a:r>
            <a:endParaRPr lang="uk-UA" alt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7" name="Google Shape;142;p24"/>
          <p:cNvSpPr txBox="1">
            <a:spLocks/>
          </p:cNvSpPr>
          <p:nvPr/>
        </p:nvSpPr>
        <p:spPr>
          <a:xfrm>
            <a:off x="4795666" y="1276213"/>
            <a:ext cx="4036634" cy="348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uk-UA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Подальші плани:</a:t>
            </a: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uk-UA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Додавання модулю формування букету у 3</a:t>
            </a:r>
            <a:r>
              <a:rPr lang="en-US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uk-UA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Покращення роботи модулю підписок</a:t>
            </a: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uk-UA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Впровадження модулю нагадувань для флористів.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ru-RU" alt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40460" y="195797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Дякую за увагу!</a:t>
            </a:r>
            <a:endParaRPr sz="3200" dirty="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1072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Метою роботи є розробка веб-орієнтованої програмної системи замовлення квітів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Astra»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яка:</a:t>
            </a:r>
          </a:p>
          <a:p>
            <a:pPr algn="just"/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забезпечує зручний інтерфейс для користувачів з можливістю пошуку, замовлення та підписок на доставку квітів;</a:t>
            </a:r>
          </a:p>
          <a:p>
            <a:pPr algn="just"/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дозволяє флористам керувати товарами, акціями та підписками;</a:t>
            </a:r>
          </a:p>
          <a:p>
            <a:pPr algn="just"/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надає власнику системи інструменти повного контролю користувачів.</a:t>
            </a:r>
          </a:p>
          <a:p>
            <a:pPr marL="114300" indent="0" algn="just">
              <a:buNone/>
            </a:pP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покликана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підвищити доступність святкових моментів та покращити моральний стан суспільства шляхом зручної і доступної покупки квітів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512794"/>
            <a:ext cx="717838" cy="4284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111951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uk" sz="3200" dirty="0" smtClean="0"/>
              <a:t>Аналіз існуючих рішень (</a:t>
            </a:r>
            <a:r>
              <a:rPr lang="en-US" sz="3200" dirty="0"/>
              <a:t>flowers</a:t>
            </a:r>
            <a:r>
              <a:rPr lang="ru-RU" sz="3200" dirty="0"/>
              <a:t>.</a:t>
            </a:r>
            <a:r>
              <a:rPr lang="en-US" sz="3200" dirty="0" err="1" smtClean="0"/>
              <a:t>ua</a:t>
            </a:r>
            <a:r>
              <a:rPr lang="uk-UA" sz="3200" dirty="0"/>
              <a:t>,</a:t>
            </a:r>
            <a:r>
              <a:rPr lang="uk-UA" sz="3200" dirty="0" smtClean="0"/>
              <a:t> Розарій та</a:t>
            </a:r>
            <a:br>
              <a:rPr lang="uk-UA" sz="3200" dirty="0" smtClean="0"/>
            </a:br>
            <a:r>
              <a:rPr lang="uk-UA" sz="3200" dirty="0" smtClean="0"/>
              <a:t> </a:t>
            </a:r>
            <a:r>
              <a:rPr lang="uk-UA" sz="3200" dirty="0"/>
              <a:t>ROZYOPT </a:t>
            </a:r>
            <a:r>
              <a:rPr lang="uk" sz="3200" dirty="0" smtClean="0"/>
              <a:t>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4"/>
          <a:srcRect l="12186" t="7836" r="13036" b="2154"/>
          <a:stretch/>
        </p:blipFill>
        <p:spPr bwMode="auto">
          <a:xfrm>
            <a:off x="361989" y="1300732"/>
            <a:ext cx="3960032" cy="2799374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t="8342"/>
          <a:stretch/>
        </p:blipFill>
        <p:spPr bwMode="auto">
          <a:xfrm>
            <a:off x="4585533" y="678702"/>
            <a:ext cx="4192707" cy="2223506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6"/>
          <a:srcRect l="18898" t="8847" r="1811" b="897"/>
          <a:stretch/>
        </p:blipFill>
        <p:spPr bwMode="auto">
          <a:xfrm>
            <a:off x="4822357" y="2902208"/>
            <a:ext cx="3729586" cy="2011918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</a:t>
            </a:r>
            <a:r>
              <a:rPr lang="uk" sz="3200" dirty="0" smtClean="0"/>
              <a:t>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результаті розробки очікується створення системи, що:</a:t>
            </a:r>
          </a:p>
          <a:p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надає інтуїтивно зрозумілий веб-інтерфейс для клієнтів з функціями пошуку, фільтрації, замовлення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товар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ів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 підписок;</a:t>
            </a:r>
          </a:p>
          <a:p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забезпечує флористам повний набір інструментів для керування товарами, акціями, підписками;</a:t>
            </a:r>
          </a:p>
          <a:p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дає власнику системи розширений доступ до контролю персоналу;</a:t>
            </a:r>
          </a:p>
          <a:p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реалізує модульну архітектуру з поділом на ролі, що спрощує розширення системи в майбутньому.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lang="uk-UA"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440432"/>
            <a:ext cx="816514" cy="5008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Вибір технологій розробки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11430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Клієнтська частина:</a:t>
            </a: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+ CSS +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основа для побудови інтерфейсу;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AJAX – для реалізації асинхронної взаємодії без перезавантаження сторінки;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для адаптивної верстки та швидкої розробки UI.</a:t>
            </a:r>
          </a:p>
          <a:p>
            <a:pPr marL="11430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Серверна частина:</a:t>
            </a: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як потужний веб-фреймворк із підтримкою шаблонів, ORM і модульної архітектури;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надійна СКБД із підтримкою повнотекстового пошуку та масштабування;</a:t>
            </a:r>
          </a:p>
          <a:p>
            <a:pPr marL="11430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Інше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основне середовище розробки;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для контролю версій та резервного збереження коду;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DjDT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 для профілювання запитів, налагодження та оптимізації.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433852"/>
            <a:ext cx="829671" cy="5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-UA" sz="3200" dirty="0" smtClean="0"/>
              <a:t>Архітектура та проектування</a:t>
            </a:r>
            <a:r>
              <a:rPr lang="ru-RU" sz="3200" dirty="0" smtClean="0"/>
              <a:t>. 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en-US" sz="3200" dirty="0"/>
              <a:t>Use-case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453900"/>
            <a:ext cx="8520600" cy="31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4"/>
          <a:srcRect l="27366" t="31680" r="3387" b="27568"/>
          <a:stretch/>
        </p:blipFill>
        <p:spPr bwMode="auto">
          <a:xfrm>
            <a:off x="268925" y="1091950"/>
            <a:ext cx="3850562" cy="237553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5"/>
          <a:srcRect l="17538" t="20934" r="15331" b="18357"/>
          <a:stretch/>
        </p:blipFill>
        <p:spPr bwMode="auto">
          <a:xfrm>
            <a:off x="5504792" y="564199"/>
            <a:ext cx="3181350" cy="311658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6"/>
          <a:srcRect l="27367" t="23726" r="6562" b="21427"/>
          <a:stretch/>
        </p:blipFill>
        <p:spPr bwMode="auto">
          <a:xfrm>
            <a:off x="2602579" y="2621408"/>
            <a:ext cx="3033815" cy="252209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7"/>
          <a:srcRect l="45358" t="48009" r="9585" b="40268"/>
          <a:stretch/>
        </p:blipFill>
        <p:spPr bwMode="auto">
          <a:xfrm>
            <a:off x="5847692" y="3806249"/>
            <a:ext cx="2838450" cy="8001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-UA" sz="3200" dirty="0" smtClean="0"/>
              <a:t>Архітектура та проектування</a:t>
            </a:r>
            <a:r>
              <a:rPr lang="ru-RU" sz="3200" dirty="0" smtClean="0"/>
              <a:t>. 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uk-UA" sz="3200" dirty="0" smtClean="0"/>
              <a:t>Схема бази даних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453900"/>
            <a:ext cx="4497123" cy="31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114300" indent="0">
              <a:buNone/>
            </a:pPr>
            <a:r>
              <a:rPr lang="uk-UA" dirty="0"/>
              <a:t>База даних проєкту містить такі змістовні таблиці:</a:t>
            </a:r>
            <a:endParaRPr lang="ru-RU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uk-UA" dirty="0"/>
              <a:t>product (квіти і товари) – зберігає інформацію про назву, опис, зображення, ціну, знижку, кількість і категорію кожного товару;</a:t>
            </a:r>
            <a:endParaRPr lang="ru-RU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uk-UA" dirty="0"/>
              <a:t>category (категорії) – містить список категорій для товарів;</a:t>
            </a:r>
            <a:endParaRPr lang="ru-RU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uk-UA" dirty="0"/>
              <a:t>order (замовлення) – зберігає інформацію про оформлені замовлення, їхній статус, тип оплати та необхідність доставки;</a:t>
            </a:r>
            <a:endParaRPr lang="ru-RU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uk-UA" dirty="0"/>
              <a:t>order_item (елементи замовлення) – містить перелік товарів, які входять у кожне замовлення;</a:t>
            </a:r>
            <a:endParaRPr lang="ru-RU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uk-UA" dirty="0"/>
              <a:t>cart (корзина) – тимчасове зберігання товарів, обраних користувачем перед оформленням замовлення;</a:t>
            </a:r>
            <a:endParaRPr lang="ru-RU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uk-UA" dirty="0"/>
              <a:t>subscriptions_subscriptiontype (типи підписок) – перелік доступних підписок з їх вартістю та кількістю дозволених дат;</a:t>
            </a:r>
            <a:endParaRPr lang="ru-RU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uk-UA" dirty="0"/>
              <a:t>subscriptions_subscription (підписки користувачів) – дані про оформлені користувачем підписки;</a:t>
            </a:r>
            <a:endParaRPr lang="ru-RU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uk-UA" dirty="0"/>
              <a:t>subscriptions_deliverydate (дати доставки) – дати, обрані користувачем для отримання подарунків;</a:t>
            </a:r>
            <a:endParaRPr lang="ru-RU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uk-UA" dirty="0"/>
              <a:t>user (користувачі) – розширена модель користувача з полями для номера телефону, аватара, email тощо.</a:t>
            </a:r>
            <a:endParaRPr lang="ru-RU" dirty="0"/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466744"/>
            <a:ext cx="711259" cy="47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11" name="Рисунок 10"/>
          <p:cNvPicPr/>
          <p:nvPr/>
        </p:nvPicPr>
        <p:blipFill rotWithShape="1">
          <a:blip r:embed="rId4"/>
          <a:srcRect l="44452" t="22050" r="24100" b="7611"/>
          <a:stretch/>
        </p:blipFill>
        <p:spPr bwMode="auto">
          <a:xfrm>
            <a:off x="5099266" y="982221"/>
            <a:ext cx="3439520" cy="35970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178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-UA" sz="3200" dirty="0" smtClean="0"/>
              <a:t>Архітектура та проектування</a:t>
            </a:r>
            <a:r>
              <a:rPr lang="ru-RU" sz="3200" dirty="0" smtClean="0"/>
              <a:t>. 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uk-UA" sz="3200" dirty="0" smtClean="0"/>
              <a:t>Компоненти програмної системи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466744"/>
            <a:ext cx="711259" cy="47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8082" t="22608" r="5342" b="8604"/>
          <a:stretch/>
        </p:blipFill>
        <p:spPr>
          <a:xfrm>
            <a:off x="1515650" y="1120311"/>
            <a:ext cx="5561555" cy="366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-UA" sz="3200" dirty="0" smtClean="0"/>
              <a:t>Опис прийнятих програмних рішень для взаємодії з базою даних</a:t>
            </a:r>
            <a:endParaRPr lang="uk-UA"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68925" y="1503935"/>
            <a:ext cx="4520163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dirty="0" smtClean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 підключення до БД та налаштування моделі</a:t>
            </a:r>
            <a:endParaRPr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9954" t="31523" r="18092" b="48780"/>
          <a:stretch/>
        </p:blipFill>
        <p:spPr>
          <a:xfrm>
            <a:off x="407862" y="2506378"/>
            <a:ext cx="2506377" cy="10130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20792" t="6685" r="15687" b="21408"/>
          <a:stretch/>
        </p:blipFill>
        <p:spPr>
          <a:xfrm>
            <a:off x="3839029" y="1143700"/>
            <a:ext cx="4420696" cy="3698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688</TotalTime>
  <Words>635</Words>
  <Application>Microsoft Office PowerPoint</Application>
  <PresentationFormat>Экран (16:9)</PresentationFormat>
  <Paragraphs>79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Economica</vt:lpstr>
      <vt:lpstr>Open Sans</vt:lpstr>
      <vt:lpstr>Times New Roman</vt:lpstr>
      <vt:lpstr>Шаблон презентації кваліфікаційної роботи магістрів</vt:lpstr>
      <vt:lpstr>Веб-орієнтована програмна система замовлення квітів «Astra»</vt:lpstr>
      <vt:lpstr>Мета роботи</vt:lpstr>
      <vt:lpstr>Аналіз існуючих рішень (flowers.ua, Розарій та  ROZYOPT ) </vt:lpstr>
      <vt:lpstr>Постановка задачі та опис системи</vt:lpstr>
      <vt:lpstr>Вибір технологій розробки </vt:lpstr>
      <vt:lpstr>Архітектура та проектування.  Use-case</vt:lpstr>
      <vt:lpstr>Архітектура та проектування.  Схема бази даних</vt:lpstr>
      <vt:lpstr>Архітектура та проектування.  Компоненти програмної системи</vt:lpstr>
      <vt:lpstr>Опис прийнятих програмних рішень для взаємодії з базою даних</vt:lpstr>
      <vt:lpstr>Опис прийнятих програмних рішень. Приклад інтерфейсу клієнтської частини проекту</vt:lpstr>
      <vt:lpstr>Опис прийнятих програмних рішень. Приклад інтерфейсу клієнтської частини проекту. Вибір підписки</vt:lpstr>
      <vt:lpstr>Опис прийнятих програмних рішень. Приклад інтерфейсу клієнтської частини проекту. Модульне вікно корзини</vt:lpstr>
      <vt:lpstr>Опис прийнятих програмних рішень. Приклад інтерфейсу клієнтської частини проекту. Налаштована адмін панель</vt:lpstr>
      <vt:lpstr>Тестування</vt:lpstr>
      <vt:lpstr>Підсумки </vt:lpstr>
      <vt:lpstr>Дякую за увагу!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роботи </dc:title>
  <dc:creator>Аллин Вьюн</dc:creator>
  <cp:lastModifiedBy>Аллин Вьюн</cp:lastModifiedBy>
  <cp:revision>29</cp:revision>
  <dcterms:created xsi:type="dcterms:W3CDTF">2025-06-16T07:39:45Z</dcterms:created>
  <dcterms:modified xsi:type="dcterms:W3CDTF">2025-06-20T17:48:38Z</dcterms:modified>
</cp:coreProperties>
</file>